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itter Medium"/>
      <p:regular r:id="rId17"/>
    </p:embeddedFont>
    <p:embeddedFont>
      <p:font typeface="Bitter Medium"/>
      <p:regular r:id="rId18"/>
    </p:embeddedFont>
    <p:embeddedFont>
      <p:font typeface="Bitter Medium"/>
      <p:regular r:id="rId19"/>
    </p:embeddedFont>
    <p:embeddedFont>
      <p:font typeface="Bitter Medium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png>
</file>

<file path=ppt/media/image-10-11.sv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svg>
</file>

<file path=ppt/media/image-4-1.png>
</file>

<file path=ppt/media/image-4-2.png>
</file>

<file path=ppt/media/image-4-3.svg>
</file>

<file path=ppt/media/image-5-1.png>
</file>

<file path=ppt/media/image-7-1.png>
</file>

<file path=ppt/media/image-7-2.png>
</file>

<file path=ppt/media/image-7-3.png>
</file>

<file path=ppt/media/image-8-1.png>
</file>

<file path=ppt/media/image-8-2.sv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image" Target="../media/image-10-10.png"/><Relationship Id="rId11" Type="http://schemas.openxmlformats.org/officeDocument/2006/relationships/image" Target="../media/image-10-11.svg"/><Relationship Id="rId12" Type="http://schemas.openxmlformats.org/officeDocument/2006/relationships/slideLayout" Target="../slideLayouts/slideLayout11.xml"/><Relationship Id="rId1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Uncovering insights from 3,900 purchases to guide strategic business decisions through data-driven analysis of spending patterns, customer segments, and product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48389" y="1371243"/>
            <a:ext cx="1874520" cy="204907"/>
          </a:xfrm>
          <a:prstGeom prst="roundRect">
            <a:avLst>
              <a:gd name="adj" fmla="val 21009"/>
            </a:avLst>
          </a:prstGeom>
          <a:solidFill>
            <a:srgbClr val="FCE2CF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5185" y="1422440"/>
            <a:ext cx="102394" cy="10239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8775" y="1409581"/>
            <a:ext cx="1567339" cy="128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8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STRATEGIC RECOMMENDATIONS</a:t>
            </a:r>
            <a:endParaRPr lang="en-US" sz="800" dirty="0"/>
          </a:p>
        </p:txBody>
      </p:sp>
      <p:sp>
        <p:nvSpPr>
          <p:cNvPr id="6" name="Text 2"/>
          <p:cNvSpPr/>
          <p:nvPr/>
        </p:nvSpPr>
        <p:spPr>
          <a:xfrm>
            <a:off x="448389" y="1605082"/>
            <a:ext cx="4594265" cy="400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Actionable Business Strategies</a:t>
            </a:r>
            <a:endParaRPr lang="en-US" sz="2500" dirty="0"/>
          </a:p>
        </p:txBody>
      </p:sp>
      <p:sp>
        <p:nvSpPr>
          <p:cNvPr id="7" name="Shape 3"/>
          <p:cNvSpPr/>
          <p:nvPr/>
        </p:nvSpPr>
        <p:spPr>
          <a:xfrm>
            <a:off x="448389" y="2113836"/>
            <a:ext cx="8247221" cy="1131927"/>
          </a:xfrm>
          <a:prstGeom prst="roundRect">
            <a:avLst>
              <a:gd name="adj" fmla="val 47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584121" y="2249567"/>
            <a:ext cx="384334" cy="384334"/>
          </a:xfrm>
          <a:prstGeom prst="roundRect">
            <a:avLst>
              <a:gd name="adj" fmla="val 23789427"/>
            </a:avLst>
          </a:prstGeom>
          <a:solidFill>
            <a:srgbClr val="D2600F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9848" y="2355175"/>
            <a:ext cx="172879" cy="17287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84121" y="2706172"/>
            <a:ext cx="1601510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Boost Subscriptions</a:t>
            </a:r>
            <a:endParaRPr lang="en-US" sz="1250" dirty="0"/>
          </a:p>
        </p:txBody>
      </p:sp>
      <p:sp>
        <p:nvSpPr>
          <p:cNvPr id="11" name="Text 6"/>
          <p:cNvSpPr/>
          <p:nvPr/>
        </p:nvSpPr>
        <p:spPr>
          <a:xfrm>
            <a:off x="584121" y="2949654"/>
            <a:ext cx="7975759" cy="160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Promote exclusive benefits to convert the 73% non-subscribers, especially among repeat buyers</a:t>
            </a:r>
            <a:endParaRPr lang="en-US" sz="1000" dirty="0"/>
          </a:p>
        </p:txBody>
      </p:sp>
      <p:sp>
        <p:nvSpPr>
          <p:cNvPr id="12" name="Shape 7"/>
          <p:cNvSpPr/>
          <p:nvPr/>
        </p:nvSpPr>
        <p:spPr>
          <a:xfrm>
            <a:off x="448389" y="3318034"/>
            <a:ext cx="8247221" cy="1131927"/>
          </a:xfrm>
          <a:prstGeom prst="roundRect">
            <a:avLst>
              <a:gd name="adj" fmla="val 47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3" name="Shape 8"/>
          <p:cNvSpPr/>
          <p:nvPr/>
        </p:nvSpPr>
        <p:spPr>
          <a:xfrm>
            <a:off x="584121" y="3453765"/>
            <a:ext cx="384334" cy="384334"/>
          </a:xfrm>
          <a:prstGeom prst="roundRect">
            <a:avLst>
              <a:gd name="adj" fmla="val 23789427"/>
            </a:avLst>
          </a:prstGeom>
          <a:solidFill>
            <a:srgbClr val="D2600F"/>
          </a:solidFill>
          <a:ln/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848" y="3559373"/>
            <a:ext cx="172879" cy="172879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584121" y="3910370"/>
            <a:ext cx="1601510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Loyalty Programs</a:t>
            </a:r>
            <a:endParaRPr lang="en-US" sz="1250" dirty="0"/>
          </a:p>
        </p:txBody>
      </p:sp>
      <p:sp>
        <p:nvSpPr>
          <p:cNvPr id="16" name="Text 10"/>
          <p:cNvSpPr/>
          <p:nvPr/>
        </p:nvSpPr>
        <p:spPr>
          <a:xfrm>
            <a:off x="584121" y="4153853"/>
            <a:ext cx="7975759" cy="160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Reward repeat buyers to accelerate movement into the Loyal segment (currently 80%)</a:t>
            </a:r>
            <a:endParaRPr lang="en-US" sz="1000" dirty="0"/>
          </a:p>
        </p:txBody>
      </p:sp>
      <p:sp>
        <p:nvSpPr>
          <p:cNvPr id="17" name="Shape 11"/>
          <p:cNvSpPr/>
          <p:nvPr/>
        </p:nvSpPr>
        <p:spPr>
          <a:xfrm>
            <a:off x="448389" y="4522232"/>
            <a:ext cx="8247221" cy="1131927"/>
          </a:xfrm>
          <a:prstGeom prst="roundRect">
            <a:avLst>
              <a:gd name="adj" fmla="val 47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8" name="Shape 12"/>
          <p:cNvSpPr/>
          <p:nvPr/>
        </p:nvSpPr>
        <p:spPr>
          <a:xfrm>
            <a:off x="584121" y="4657963"/>
            <a:ext cx="384334" cy="384334"/>
          </a:xfrm>
          <a:prstGeom prst="roundRect">
            <a:avLst>
              <a:gd name="adj" fmla="val 23789427"/>
            </a:avLst>
          </a:prstGeom>
          <a:solidFill>
            <a:srgbClr val="D2600F"/>
          </a:solidFill>
          <a:ln/>
        </p:spPr>
      </p:sp>
      <p:pic>
        <p:nvPicPr>
          <p:cNvPr id="19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89848" y="4763572"/>
            <a:ext cx="172879" cy="172879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584121" y="5114568"/>
            <a:ext cx="1715453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Review Discount Policy</a:t>
            </a:r>
            <a:endParaRPr lang="en-US" sz="1250" dirty="0"/>
          </a:p>
        </p:txBody>
      </p:sp>
      <p:sp>
        <p:nvSpPr>
          <p:cNvPr id="21" name="Text 14"/>
          <p:cNvSpPr/>
          <p:nvPr/>
        </p:nvSpPr>
        <p:spPr>
          <a:xfrm>
            <a:off x="584121" y="5358051"/>
            <a:ext cx="7975759" cy="160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Balance sales boosts with margin control for discount-dependent products like Hats and Sneakers</a:t>
            </a:r>
            <a:endParaRPr lang="en-US" sz="1000" dirty="0"/>
          </a:p>
        </p:txBody>
      </p:sp>
      <p:sp>
        <p:nvSpPr>
          <p:cNvPr id="22" name="Shape 15"/>
          <p:cNvSpPr/>
          <p:nvPr/>
        </p:nvSpPr>
        <p:spPr>
          <a:xfrm>
            <a:off x="448389" y="5726430"/>
            <a:ext cx="8247221" cy="1131927"/>
          </a:xfrm>
          <a:prstGeom prst="roundRect">
            <a:avLst>
              <a:gd name="adj" fmla="val 47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3" name="Shape 16"/>
          <p:cNvSpPr/>
          <p:nvPr/>
        </p:nvSpPr>
        <p:spPr>
          <a:xfrm>
            <a:off x="584121" y="5862161"/>
            <a:ext cx="384334" cy="384334"/>
          </a:xfrm>
          <a:prstGeom prst="roundRect">
            <a:avLst>
              <a:gd name="adj" fmla="val 23789427"/>
            </a:avLst>
          </a:prstGeom>
          <a:solidFill>
            <a:srgbClr val="D2600F"/>
          </a:solidFill>
          <a:ln/>
        </p:spPr>
      </p:sp>
      <p:pic>
        <p:nvPicPr>
          <p:cNvPr id="24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89848" y="5967770"/>
            <a:ext cx="172879" cy="172879"/>
          </a:xfrm>
          <a:prstGeom prst="rect">
            <a:avLst/>
          </a:prstGeom>
        </p:spPr>
      </p:pic>
      <p:sp>
        <p:nvSpPr>
          <p:cNvPr id="25" name="Text 17"/>
          <p:cNvSpPr/>
          <p:nvPr/>
        </p:nvSpPr>
        <p:spPr>
          <a:xfrm>
            <a:off x="584121" y="6318766"/>
            <a:ext cx="1601510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Targeted Marketing</a:t>
            </a:r>
            <a:endParaRPr lang="en-US" sz="1250" dirty="0"/>
          </a:p>
        </p:txBody>
      </p:sp>
      <p:sp>
        <p:nvSpPr>
          <p:cNvPr id="26" name="Text 18"/>
          <p:cNvSpPr/>
          <p:nvPr/>
        </p:nvSpPr>
        <p:spPr>
          <a:xfrm>
            <a:off x="584121" y="6562249"/>
            <a:ext cx="7975759" cy="160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Focus on high-revenue Young Adults and express-shipping users willing to pay premium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010126"/>
            <a:ext cx="1968937" cy="426244"/>
          </a:xfrm>
          <a:prstGeom prst="roundRect">
            <a:avLst>
              <a:gd name="adj" fmla="val 17880"/>
            </a:avLst>
          </a:prstGeom>
          <a:solidFill>
            <a:srgbClr val="FCE2CF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078111"/>
            <a:ext cx="169676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DATASET OVERVIEW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527096"/>
            <a:ext cx="96545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Understanding Our Data Foundation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268938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3,900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1455420" y="37211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21159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35893" y="268938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18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5897523" y="37211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893" y="421159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Features per customer transaction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77995" y="268938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50</a:t>
            </a:r>
            <a:endParaRPr lang="en-US" sz="5850" dirty="0"/>
          </a:p>
        </p:txBody>
      </p:sp>
      <p:sp>
        <p:nvSpPr>
          <p:cNvPr id="12" name="Text 10"/>
          <p:cNvSpPr/>
          <p:nvPr/>
        </p:nvSpPr>
        <p:spPr>
          <a:xfrm>
            <a:off x="10339626" y="37211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677995" y="421159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Geographic coverage across regions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52775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Features Tracked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5972056"/>
            <a:ext cx="13042821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 demographics: Age, Gender, Location, Subscription Status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Purchase details: Item, Category, Amount, Season, Size, Color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Shopping behavior: Discounts, Promo Codes, Previous Purchases, Review Ratings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295162"/>
            <a:ext cx="2139791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D2600F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37498" y="1425178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9675" y="1370767"/>
            <a:ext cx="158019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2600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ANALYSIS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827371"/>
            <a:ext cx="74591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Preparation &amp; Cleaning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287631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Light" pitchFamily="34" charset="0"/>
                <a:ea typeface="Bitter Light" pitchFamily="34" charset="-122"/>
                <a:cs typeface="Bit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231356"/>
            <a:ext cx="6407944" cy="30480"/>
          </a:xfrm>
          <a:prstGeom prst="rect">
            <a:avLst/>
          </a:prstGeom>
          <a:solidFill>
            <a:srgbClr val="D2600F"/>
          </a:solidFill>
          <a:ln/>
        </p:spPr>
      </p:sp>
      <p:sp>
        <p:nvSpPr>
          <p:cNvPr id="8" name="Text 5"/>
          <p:cNvSpPr/>
          <p:nvPr/>
        </p:nvSpPr>
        <p:spPr>
          <a:xfrm>
            <a:off x="793790" y="3405664"/>
            <a:ext cx="35886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3790" y="389608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Imported dataset using pandas and examined structure with info() and describe() methods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428548" y="287631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Light" pitchFamily="34" charset="0"/>
                <a:ea typeface="Bitter Light" pitchFamily="34" charset="-122"/>
                <a:cs typeface="Bit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8548" y="3231356"/>
            <a:ext cx="6408063" cy="30480"/>
          </a:xfrm>
          <a:prstGeom prst="rect">
            <a:avLst/>
          </a:prstGeom>
          <a:solidFill>
            <a:srgbClr val="D2600F"/>
          </a:solidFill>
          <a:ln/>
        </p:spPr>
      </p:sp>
      <p:sp>
        <p:nvSpPr>
          <p:cNvPr id="12" name="Text 9"/>
          <p:cNvSpPr/>
          <p:nvPr/>
        </p:nvSpPr>
        <p:spPr>
          <a:xfrm>
            <a:off x="7428548" y="3405664"/>
            <a:ext cx="29932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428548" y="3896082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Imputed 37 missing Review Rating values using median rating per product category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93790" y="50187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Light" pitchFamily="34" charset="0"/>
                <a:ea typeface="Bitter Light" pitchFamily="34" charset="-122"/>
                <a:cs typeface="Bit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793790" y="5373767"/>
            <a:ext cx="6407944" cy="30480"/>
          </a:xfrm>
          <a:prstGeom prst="rect">
            <a:avLst/>
          </a:prstGeom>
          <a:solidFill>
            <a:srgbClr val="D2600F"/>
          </a:solidFill>
          <a:ln/>
        </p:spPr>
      </p:sp>
      <p:sp>
        <p:nvSpPr>
          <p:cNvPr id="16" name="Text 13"/>
          <p:cNvSpPr/>
          <p:nvPr/>
        </p:nvSpPr>
        <p:spPr>
          <a:xfrm>
            <a:off x="793790" y="55480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793790" y="6038493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Created age_group bins and purchase_frequency_days columns for deeper analysis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7428548" y="50187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Light" pitchFamily="34" charset="0"/>
                <a:ea typeface="Bitter Light" pitchFamily="34" charset="-122"/>
                <a:cs typeface="Bit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9" name="Shape 16"/>
          <p:cNvSpPr/>
          <p:nvPr/>
        </p:nvSpPr>
        <p:spPr>
          <a:xfrm>
            <a:off x="7428548" y="5373767"/>
            <a:ext cx="6408063" cy="30480"/>
          </a:xfrm>
          <a:prstGeom prst="rect">
            <a:avLst/>
          </a:prstGeom>
          <a:solidFill>
            <a:srgbClr val="D2600F"/>
          </a:solidFill>
          <a:ln/>
        </p:spPr>
      </p:sp>
      <p:sp>
        <p:nvSpPr>
          <p:cNvPr id="20" name="Text 17"/>
          <p:cNvSpPr/>
          <p:nvPr/>
        </p:nvSpPr>
        <p:spPr>
          <a:xfrm>
            <a:off x="7428548" y="55480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7428548" y="6038493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Connected to PostgreSQL and loaded cleaned data for SQL business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2433042"/>
            <a:ext cx="1738074" cy="426244"/>
          </a:xfrm>
          <a:prstGeom prst="roundRect">
            <a:avLst>
              <a:gd name="adj" fmla="val 17880"/>
            </a:avLst>
          </a:prstGeom>
          <a:solidFill>
            <a:srgbClr val="FCE2CF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16278" y="2555438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88455" y="2501027"/>
            <a:ext cx="11937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SQL ANALYSIS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6280190" y="29500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Business Questions Answered</a:t>
            </a:r>
            <a:endParaRPr lang="en-US" sz="4450" dirty="0"/>
          </a:p>
        </p:txBody>
      </p:sp>
      <p:sp>
        <p:nvSpPr>
          <p:cNvPr id="7" name="Text 3"/>
          <p:cNvSpPr/>
          <p:nvPr/>
        </p:nvSpPr>
        <p:spPr>
          <a:xfrm>
            <a:off x="6280190" y="470773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Structured PostgreSQL analysis revealed critical insights across revenue, customer behavior, and product performance to drive strategic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2269"/>
            <a:ext cx="77704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Revenue &amp; Customer Insights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438173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057412" y="673191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72105"/>
          </a:solidFill>
          <a:ln/>
        </p:spPr>
      </p:sp>
      <p:sp>
        <p:nvSpPr>
          <p:cNvPr id="5" name="Text 2"/>
          <p:cNvSpPr/>
          <p:nvPr/>
        </p:nvSpPr>
        <p:spPr>
          <a:xfrm>
            <a:off x="4345186" y="6731913"/>
            <a:ext cx="51446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5012055" y="673191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E96B11"/>
          </a:solidFill>
          <a:ln/>
        </p:spPr>
      </p:sp>
      <p:sp>
        <p:nvSpPr>
          <p:cNvPr id="7" name="Text 4"/>
          <p:cNvSpPr/>
          <p:nvPr/>
        </p:nvSpPr>
        <p:spPr>
          <a:xfrm>
            <a:off x="5299829" y="6731913"/>
            <a:ext cx="764738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638943" y="2288024"/>
            <a:ext cx="38638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Gender Revenue Distribution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638943" y="2869168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Male customers generated $157,890 in total revenue (68%), significantly outpacing female customers at $75,191 (32%).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38943" y="4689310"/>
            <a:ext cx="4205168" cy="35957"/>
          </a:xfrm>
          <a:prstGeom prst="rect">
            <a:avLst/>
          </a:prstGeom>
          <a:solidFill>
            <a:srgbClr val="2B2E3C">
              <a:alpha val="5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9638943" y="4980384"/>
            <a:ext cx="28748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Smart Discount Users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38943" y="5561528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Identified 839 customers who used discounts but still spent above average ($59.76), indicating price-conscious yet high-value shoppers.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7234"/>
            <a:ext cx="80176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Product Performance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526738"/>
            <a:ext cx="32233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2334578"/>
            <a:ext cx="3409950" cy="283488"/>
          </a:xfrm>
          <a:prstGeom prst="roundRect">
            <a:avLst>
              <a:gd name="adj" fmla="val 33606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2334578"/>
            <a:ext cx="2932509" cy="283488"/>
          </a:xfrm>
          <a:prstGeom prst="roundRect">
            <a:avLst>
              <a:gd name="adj" fmla="val 33606"/>
            </a:avLst>
          </a:prstGeom>
          <a:solidFill>
            <a:srgbClr val="D2600F"/>
          </a:solidFill>
          <a:ln/>
        </p:spPr>
      </p:sp>
      <p:sp>
        <p:nvSpPr>
          <p:cNvPr id="6" name="Text 4"/>
          <p:cNvSpPr/>
          <p:nvPr/>
        </p:nvSpPr>
        <p:spPr>
          <a:xfrm>
            <a:off x="4373761" y="2334578"/>
            <a:ext cx="57864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86%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29014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Gloves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339185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3.86 average rating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35893" y="2334578"/>
            <a:ext cx="3408759" cy="283488"/>
          </a:xfrm>
          <a:prstGeom prst="roundRect">
            <a:avLst>
              <a:gd name="adj" fmla="val 33606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235893" y="2334578"/>
            <a:ext cx="2863334" cy="283488"/>
          </a:xfrm>
          <a:prstGeom prst="roundRect">
            <a:avLst>
              <a:gd name="adj" fmla="val 33606"/>
            </a:avLst>
          </a:prstGeom>
          <a:solidFill>
            <a:srgbClr val="D2600F"/>
          </a:solidFill>
          <a:ln/>
        </p:spPr>
      </p:sp>
      <p:sp>
        <p:nvSpPr>
          <p:cNvPr id="11" name="Text 9"/>
          <p:cNvSpPr/>
          <p:nvPr/>
        </p:nvSpPr>
        <p:spPr>
          <a:xfrm>
            <a:off x="8814673" y="2334578"/>
            <a:ext cx="57983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84%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35893" y="29014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Sandals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235893" y="339185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3.84 average rating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9677995" y="2334578"/>
            <a:ext cx="3420666" cy="283488"/>
          </a:xfrm>
          <a:prstGeom prst="roundRect">
            <a:avLst>
              <a:gd name="adj" fmla="val 33606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677995" y="2334578"/>
            <a:ext cx="2804874" cy="283488"/>
          </a:xfrm>
          <a:prstGeom prst="roundRect">
            <a:avLst>
              <a:gd name="adj" fmla="val 33606"/>
            </a:avLst>
          </a:prstGeom>
          <a:solidFill>
            <a:srgbClr val="D2600F"/>
          </a:solidFill>
          <a:ln/>
        </p:spPr>
      </p:sp>
      <p:sp>
        <p:nvSpPr>
          <p:cNvPr id="16" name="Text 14"/>
          <p:cNvSpPr/>
          <p:nvPr/>
        </p:nvSpPr>
        <p:spPr>
          <a:xfrm>
            <a:off x="13268682" y="2334578"/>
            <a:ext cx="56792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82%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677995" y="29014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Boots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9677995" y="339185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3.82 average rating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4321731"/>
            <a:ext cx="3395424" cy="283488"/>
          </a:xfrm>
          <a:prstGeom prst="roundRect">
            <a:avLst>
              <a:gd name="adj" fmla="val 33606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93790" y="4321731"/>
            <a:ext cx="2716292" cy="283488"/>
          </a:xfrm>
          <a:prstGeom prst="roundRect">
            <a:avLst>
              <a:gd name="adj" fmla="val 33606"/>
            </a:avLst>
          </a:prstGeom>
          <a:solidFill>
            <a:srgbClr val="D2600F"/>
          </a:solidFill>
          <a:ln/>
        </p:spPr>
      </p:sp>
      <p:sp>
        <p:nvSpPr>
          <p:cNvPr id="21" name="Text 19"/>
          <p:cNvSpPr/>
          <p:nvPr/>
        </p:nvSpPr>
        <p:spPr>
          <a:xfrm>
            <a:off x="4359235" y="4321731"/>
            <a:ext cx="59316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80%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93790" y="48885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Hat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93790" y="537900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3.80 average rating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5235893" y="4321731"/>
            <a:ext cx="3435429" cy="283488"/>
          </a:xfrm>
          <a:prstGeom prst="roundRect">
            <a:avLst>
              <a:gd name="adj" fmla="val 33606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5235893" y="4321731"/>
            <a:ext cx="2679621" cy="283488"/>
          </a:xfrm>
          <a:prstGeom prst="roundRect">
            <a:avLst>
              <a:gd name="adj" fmla="val 33606"/>
            </a:avLst>
          </a:prstGeom>
          <a:solidFill>
            <a:srgbClr val="D2600F"/>
          </a:solidFill>
          <a:ln/>
        </p:spPr>
      </p:sp>
      <p:sp>
        <p:nvSpPr>
          <p:cNvPr id="26" name="Text 24"/>
          <p:cNvSpPr/>
          <p:nvPr/>
        </p:nvSpPr>
        <p:spPr>
          <a:xfrm>
            <a:off x="8841343" y="4321731"/>
            <a:ext cx="55316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78%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5235893" y="48885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Skirt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5235893" y="537900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3.78 average rating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793790" y="6082070"/>
            <a:ext cx="40225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30" name="Text 28"/>
          <p:cNvSpPr/>
          <p:nvPr/>
        </p:nvSpPr>
        <p:spPr>
          <a:xfrm>
            <a:off x="793790" y="677656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Hat leads with 50% of purchases using discounts, followed by Sneakers (49.66%), Coat (49.07%), Sweater (48.17%), and Pants (47.37%).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87279"/>
            <a:ext cx="95927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 Segmentation Breakdown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49686"/>
            <a:ext cx="2411968" cy="24119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45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43556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3,116 customers (80%) with consistent purchase history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2249686"/>
            <a:ext cx="2411968" cy="24119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4945142"/>
            <a:ext cx="28422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Returning Customers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543556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701 customers (18%) showing repeat interest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249686"/>
            <a:ext cx="2411968" cy="24119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4945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543556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83 customers (2%) just starting their journey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641651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Analysis reveals 958 of 3,476 repeat buyers (&gt;5 purchases) have subscriptions, indicating subscription potential among loyal customers.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58917" y="521732"/>
            <a:ext cx="2088475" cy="330637"/>
          </a:xfrm>
          <a:prstGeom prst="roundRect">
            <a:avLst>
              <a:gd name="adj" fmla="val 19018"/>
            </a:avLst>
          </a:prstGeom>
          <a:solidFill>
            <a:srgbClr val="FCE2C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71193" y="612219"/>
            <a:ext cx="149662" cy="1496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95626" y="577810"/>
            <a:ext cx="1639491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1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POWER BI DASHBOARD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858917" y="914043"/>
            <a:ext cx="5973247" cy="584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Interactive Visual Analytics</a:t>
            </a:r>
            <a:endParaRPr lang="en-US" sz="3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17" y="1903928"/>
            <a:ext cx="4222671" cy="56302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545693" y="3648432"/>
            <a:ext cx="238005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Dashboard Highlights</a:t>
            </a:r>
            <a:endParaRPr lang="en-US" sz="1800" dirty="0"/>
          </a:p>
        </p:txBody>
      </p:sp>
      <p:sp>
        <p:nvSpPr>
          <p:cNvPr id="8" name="Shape 4"/>
          <p:cNvSpPr/>
          <p:nvPr/>
        </p:nvSpPr>
        <p:spPr>
          <a:xfrm>
            <a:off x="5545693" y="4114443"/>
            <a:ext cx="2641521" cy="1655802"/>
          </a:xfrm>
          <a:prstGeom prst="roundRect">
            <a:avLst>
              <a:gd name="adj" fmla="val 474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5740360" y="4309110"/>
            <a:ext cx="2252186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Subscription Status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5740360" y="4755833"/>
            <a:ext cx="2252186" cy="546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27% subscribed, 73% non-subscribers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8341519" y="4114443"/>
            <a:ext cx="2641521" cy="1655802"/>
          </a:xfrm>
          <a:prstGeom prst="roundRect">
            <a:avLst>
              <a:gd name="adj" fmla="val 474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8536186" y="4309110"/>
            <a:ext cx="2252186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Category Leaders</a:t>
            </a:r>
            <a:endParaRPr lang="en-US" sz="1800" dirty="0"/>
          </a:p>
        </p:txBody>
      </p:sp>
      <p:sp>
        <p:nvSpPr>
          <p:cNvPr id="13" name="Text 9"/>
          <p:cNvSpPr/>
          <p:nvPr/>
        </p:nvSpPr>
        <p:spPr>
          <a:xfrm>
            <a:off x="8536186" y="4755833"/>
            <a:ext cx="2252186" cy="819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Clothing dominates with $100K revenue, 1,800 sales</a:t>
            </a:r>
            <a:endParaRPr lang="en-US" sz="1450" dirty="0"/>
          </a:p>
        </p:txBody>
      </p:sp>
      <p:sp>
        <p:nvSpPr>
          <p:cNvPr id="14" name="Shape 10"/>
          <p:cNvSpPr/>
          <p:nvPr/>
        </p:nvSpPr>
        <p:spPr>
          <a:xfrm>
            <a:off x="11137344" y="4114443"/>
            <a:ext cx="2641521" cy="1655802"/>
          </a:xfrm>
          <a:prstGeom prst="roundRect">
            <a:avLst>
              <a:gd name="adj" fmla="val 474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1332012" y="4309110"/>
            <a:ext cx="2252186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Age Group Insights</a:t>
            </a:r>
            <a:endParaRPr lang="en-US" sz="1800" dirty="0"/>
          </a:p>
        </p:txBody>
      </p:sp>
      <p:sp>
        <p:nvSpPr>
          <p:cNvPr id="16" name="Text 12"/>
          <p:cNvSpPr/>
          <p:nvPr/>
        </p:nvSpPr>
        <p:spPr>
          <a:xfrm>
            <a:off x="11332012" y="4755833"/>
            <a:ext cx="2252186" cy="546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Young Adults lead with $45K revenue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2269"/>
            <a:ext cx="79745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Revenue Distribution Analysis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46390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22880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Findings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38943" y="2869168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Young Adults contribute highest revenue at $62,143, with relatively balanced distribution across all age groups.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9638943" y="4689310"/>
            <a:ext cx="4205168" cy="35957"/>
          </a:xfrm>
          <a:prstGeom prst="rect">
            <a:avLst/>
          </a:prstGeom>
          <a:solidFill>
            <a:srgbClr val="2B2E3C">
              <a:alpha val="50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9638943" y="4980384"/>
            <a:ext cx="28422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Shipping Preferences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638943" y="5561528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Express shipping users spend $60.48 on average versus $58.46 for Standard, indicating willingness to pay premium for faster delivery.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2026-02-14T17:43:56Z</dcterms:created>
  <dcterms:modified xsi:type="dcterms:W3CDTF">2026-02-14T17:43:56Z</dcterms:modified>
</cp:coreProperties>
</file>